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68" r:id="rId1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YfFovHLGFPR9XefMm1ZZA" hashData="KnayvgletxYLl9OrsWHNIlNG7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003300"/>
    <a:srgbClr val="FF99CC"/>
    <a:srgbClr val="993300"/>
    <a:srgbClr val="CC66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1344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EE41A-2DA0-4E6C-A9B7-EA310F971C1B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E47C9-DE5A-44C7-AC1D-416FF9BDF33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9649F-15EC-4254-97E8-15026D4E73C5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33FB0-A74A-4BF4-B977-B5D57BEDC7C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ACA98-24AE-487A-A172-8C9FF8CB0DD9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A37F4-65C5-42D7-941C-7F17BFC8539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B6B76-362B-4E5B-97F4-CEC44459ADBD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44717-B06B-4965-B6A4-07AC5AC467D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B89B7-884B-4D66-8624-DBCB781887E9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4C0FF-70C2-4DAC-B2D4-5D65B0D2616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F006F-DCE9-4669-81F6-5D50238F3C66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84283-E711-4069-BB15-E67B987EDEE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B6A20-BB45-40D6-AA9F-DBF9F5EB018F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A491A-6F5A-4B13-B7D1-79DBF0C81AF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972DF-79B6-4A48-9272-24D4F1D2145E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076AC-0AE6-47C5-87E9-2566F5E46C7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C4F6F-DC70-4475-B060-B4BC7854BF40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84A7C-F572-4F19-AAA3-A7C36492580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EDD5B-59D7-4765-81F3-A5C5FCAD79C4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02C2F-3072-4E7D-B3B1-0EEF40B96AE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F36C7-B182-463C-9767-4DBA8B97FB0C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ED98E-D04F-4F70-B7E4-3CB39364757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6E838E-463F-4AB3-8BC8-01A58E9AD31C}" type="datetimeFigureOut">
              <a:rPr lang="de-DE"/>
              <a:pPr>
                <a:defRPr/>
              </a:pPr>
              <a:t>12.07.2013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8231A6-69E8-47A4-9A49-C534641B2F4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 descr="hugs2-1.jpg"/>
          <p:cNvPicPr>
            <a:picLocks noChangeAspect="1"/>
          </p:cNvPicPr>
          <p:nvPr/>
        </p:nvPicPr>
        <p:blipFill>
          <a:blip r:embed="rId3" cstate="print"/>
          <a:srcRect l="2751" t="21337" r="3932" b="8200"/>
          <a:stretch>
            <a:fillRect/>
          </a:stretch>
        </p:blipFill>
        <p:spPr>
          <a:xfrm>
            <a:off x="683568" y="692696"/>
            <a:ext cx="7704856" cy="5431591"/>
          </a:xfrm>
          <a:prstGeom prst="rect">
            <a:avLst/>
          </a:prstGeom>
        </p:spPr>
      </p:pic>
      <p:pic>
        <p:nvPicPr>
          <p:cNvPr id="7" name="Grafik 6" descr="Bild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15678" cy="685800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1475656" y="5085184"/>
            <a:ext cx="644599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4000" b="1" dirty="0" smtClean="0">
                <a:ln w="3155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raggadocio" pitchFamily="82" charset="0"/>
                <a:cs typeface="+mn-cs"/>
              </a:rPr>
              <a:t>Der Zahn der Zeit</a:t>
            </a:r>
            <a:endParaRPr lang="de-DE" sz="4000" b="1" dirty="0">
              <a:ln w="31550" cmpd="sng">
                <a:solidFill>
                  <a:schemeClr val="bg2">
                    <a:lumMod val="10000"/>
                  </a:scheme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raggadocio" pitchFamily="82" charset="0"/>
              <a:cs typeface="+mn-cs"/>
            </a:endParaRPr>
          </a:p>
        </p:txBody>
      </p:sp>
    </p:spTree>
  </p:cSld>
  <p:clrMapOvr>
    <a:masterClrMapping/>
  </p:clrMapOvr>
  <p:transition>
    <p:plus/>
    <p:sndAc>
      <p:stSnd loop="1">
        <p:snd r:embed="rId2" name="Ricky King - Ele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3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Grafik 4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2" name="Textfeld 9"/>
          <p:cNvSpPr txBox="1">
            <a:spLocks noChangeArrowheads="1"/>
          </p:cNvSpPr>
          <p:nvPr/>
        </p:nvSpPr>
        <p:spPr bwMode="auto">
          <a:xfrm>
            <a:off x="4932040" y="1772816"/>
            <a:ext cx="371951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sz="2400" dirty="0" err="1" smtClean="0">
                <a:solidFill>
                  <a:schemeClr val="bg1"/>
                </a:solidFill>
                <a:latin typeface="Harrington" pitchFamily="82" charset="0"/>
              </a:rPr>
              <a:t>Lasst's</a:t>
            </a: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 uns mal ruhig offenbaren;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sind nicht mehr, was wir mal waren!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Es sei ganz ehrlich hier gesagt: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der Zahn der Zeit, er hat genagt!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7410" name="Picture 2" descr="http://www.diariodelujan.com/wp-content/uploads/2013/01/edad.jpg"/>
          <p:cNvPicPr>
            <a:picLocks noChangeAspect="1" noChangeArrowheads="1"/>
          </p:cNvPicPr>
          <p:nvPr/>
        </p:nvPicPr>
        <p:blipFill>
          <a:blip r:embed="rId3" cstate="print"/>
          <a:srcRect l="5880" r="27761"/>
          <a:stretch>
            <a:fillRect/>
          </a:stretch>
        </p:blipFill>
        <p:spPr bwMode="auto">
          <a:xfrm>
            <a:off x="611560" y="1412776"/>
            <a:ext cx="3827711" cy="38884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Textfeld 10"/>
          <p:cNvSpPr txBox="1">
            <a:spLocks noChangeArrowheads="1"/>
          </p:cNvSpPr>
          <p:nvPr/>
        </p:nvSpPr>
        <p:spPr bwMode="auto">
          <a:xfrm>
            <a:off x="4929190" y="928670"/>
            <a:ext cx="35719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Man merkt´s beim Gehen und beim Sitzen,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strengt man sich an, kommt man ins Schwitzen,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beim Laufen wird die Luft schon knapp,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bergauf geht's schwer, leicht nur bergab.</a:t>
            </a: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6" name="Grafik 5" descr="Unbenannt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196752"/>
            <a:ext cx="3640718" cy="439248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Grafik 6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0" name="Textfeld 9"/>
          <p:cNvSpPr txBox="1">
            <a:spLocks noChangeArrowheads="1"/>
          </p:cNvSpPr>
          <p:nvPr/>
        </p:nvSpPr>
        <p:spPr bwMode="auto">
          <a:xfrm>
            <a:off x="5000628" y="1285860"/>
            <a:ext cx="328614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Merkt's wenn wir die Treppen steigen,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mögen es nur keinem zeigen,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doch oben wird uns voll bewusst,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schwach sind wir etwas auf der Brust.</a:t>
            </a: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7" name="Grafik 6" descr="anciano-caminando-c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052736"/>
            <a:ext cx="3711182" cy="48245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4" name="Textfeld 9"/>
          <p:cNvSpPr txBox="1">
            <a:spLocks noChangeArrowheads="1"/>
          </p:cNvSpPr>
          <p:nvPr/>
        </p:nvSpPr>
        <p:spPr bwMode="auto">
          <a:xfrm>
            <a:off x="5286380" y="1142984"/>
            <a:ext cx="307183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Drum sind wir uns auch längst im Klaren: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sind nicht mehr, was wir mal waren.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Die schönsten Jahre sind vorbei,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brauchen unsere Arznei,</a:t>
            </a: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4340" name="Picture 4" descr="Ancianos hombre toma píldora en casa, sentado a la mesa de la sala de estar. Foto de archivo - 8748750"/>
          <p:cNvPicPr>
            <a:picLocks noChangeAspect="1" noChangeArrowheads="1"/>
          </p:cNvPicPr>
          <p:nvPr/>
        </p:nvPicPr>
        <p:blipFill>
          <a:blip r:embed="rId3" cstate="print"/>
          <a:srcRect l="32760" r="8021"/>
          <a:stretch>
            <a:fillRect/>
          </a:stretch>
        </p:blipFill>
        <p:spPr bwMode="auto">
          <a:xfrm>
            <a:off x="611560" y="908720"/>
            <a:ext cx="3700505" cy="460851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Grafik 6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8" name="Textfeld 9"/>
          <p:cNvSpPr txBox="1">
            <a:spLocks noChangeArrowheads="1"/>
          </p:cNvSpPr>
          <p:nvPr/>
        </p:nvSpPr>
        <p:spPr bwMode="auto">
          <a:xfrm>
            <a:off x="5148263" y="1844675"/>
            <a:ext cx="316815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der eine hat </a:t>
            </a:r>
            <a:r>
              <a:rPr lang="de-DE" sz="2400" dirty="0" err="1" smtClean="0">
                <a:solidFill>
                  <a:schemeClr val="bg1"/>
                </a:solidFill>
                <a:latin typeface="Harrington" pitchFamily="82" charset="0"/>
              </a:rPr>
              <a:t>so'n</a:t>
            </a: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 </a:t>
            </a:r>
            <a:r>
              <a:rPr lang="de-DE" sz="2400" dirty="0" err="1" smtClean="0">
                <a:solidFill>
                  <a:schemeClr val="bg1"/>
                </a:solidFill>
                <a:latin typeface="Harrington" pitchFamily="82" charset="0"/>
              </a:rPr>
              <a:t>Herzeklopfen</a:t>
            </a: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benötigt täglich seine Tropfen,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der andere darf um Gotteswillen,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niemals vergessen seine Pillen,</a:t>
            </a: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3316" name="Picture 4" descr="Mujer mayor con dolor de cabeza de cristal de retención de agua Foto de archivo - 15042654"/>
          <p:cNvPicPr>
            <a:picLocks noChangeAspect="1" noChangeArrowheads="1"/>
          </p:cNvPicPr>
          <p:nvPr/>
        </p:nvPicPr>
        <p:blipFill>
          <a:blip r:embed="rId3" cstate="print"/>
          <a:srcRect l="35846"/>
          <a:stretch>
            <a:fillRect/>
          </a:stretch>
        </p:blipFill>
        <p:spPr bwMode="auto">
          <a:xfrm>
            <a:off x="611560" y="1484784"/>
            <a:ext cx="3765436" cy="38884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2" name="Textfeld 10"/>
          <p:cNvSpPr txBox="1">
            <a:spLocks noChangeArrowheads="1"/>
          </p:cNvSpPr>
          <p:nvPr/>
        </p:nvSpPr>
        <p:spPr bwMode="auto">
          <a:xfrm>
            <a:off x="5072066" y="1357298"/>
            <a:ext cx="343693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er kann sonst nämlich nicht aufs Klo?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und fühlt sich dann nicht frei und froh.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Den einen es im Magen drückt,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den anderen hier und dort es zwickt.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2290" name="Picture 2" descr="http://yasmougon.files.wordpress.com/2013/01/anciano.jpg"/>
          <p:cNvPicPr>
            <a:picLocks noChangeAspect="1" noChangeArrowheads="1"/>
          </p:cNvPicPr>
          <p:nvPr/>
        </p:nvPicPr>
        <p:blipFill>
          <a:blip r:embed="rId3" cstate="print"/>
          <a:srcRect l="3769" t="4383" r="31216" b="5775"/>
          <a:stretch>
            <a:fillRect/>
          </a:stretch>
        </p:blipFill>
        <p:spPr bwMode="auto">
          <a:xfrm>
            <a:off x="539552" y="1556792"/>
            <a:ext cx="4002591" cy="381642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6" name="Textfeld 10"/>
          <p:cNvSpPr txBox="1">
            <a:spLocks noChangeArrowheads="1"/>
          </p:cNvSpPr>
          <p:nvPr/>
        </p:nvSpPr>
        <p:spPr bwMode="auto">
          <a:xfrm>
            <a:off x="5286380" y="928670"/>
            <a:ext cx="307183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können uns davor nur retten,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verschreibt der Arzt genug Tabletten.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Am eigenem Leib muss man erfahren: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sind nicht mehr, was wir mal waren.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1268" name="Picture 4" descr="http://www.arqhys.com/general/wp-content/uploads/2011/06/Importancia-de-la-psicologia-para-el-medic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552" y="1844824"/>
            <a:ext cx="3824790" cy="34563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1" descr="Bild1.pn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Grafik 2" descr="Bild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0" name="Textfeld 9"/>
          <p:cNvSpPr txBox="1">
            <a:spLocks noChangeArrowheads="1"/>
          </p:cNvSpPr>
          <p:nvPr/>
        </p:nvSpPr>
        <p:spPr bwMode="auto">
          <a:xfrm>
            <a:off x="5286380" y="928670"/>
            <a:ext cx="321471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Auch Nüsse knacken geht nicht mehr,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das fällt den dritten Zähnen schwer,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und Lesen ohne seine Brillen,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geht' auch nicht mehr, beim besten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Willen.</a:t>
            </a: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2" name="Picture 2" descr="Retrato de un anciano con gafas Foto de archivo - 132592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124744"/>
            <a:ext cx="3268980" cy="457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Textfeld 11"/>
          <p:cNvSpPr txBox="1">
            <a:spLocks noChangeArrowheads="1"/>
          </p:cNvSpPr>
          <p:nvPr/>
        </p:nvSpPr>
        <p:spPr bwMode="auto">
          <a:xfrm>
            <a:off x="5143504" y="1000108"/>
            <a:ext cx="3168153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Und wenn man in den Spiegel schaut,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dann stellt man fest, man ist ergraut,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wo früher Locken </a:t>
            </a:r>
            <a:r>
              <a:rPr lang="de-DE" sz="2400" dirty="0" err="1" smtClean="0">
                <a:solidFill>
                  <a:schemeClr val="bg1"/>
                </a:solidFill>
                <a:latin typeface="Harrington" pitchFamily="82" charset="0"/>
              </a:rPr>
              <a:t>war'n</a:t>
            </a: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 und Wellen,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 zeigen sich heute lichte Stellen,</a:t>
            </a: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9218" name="Picture 2" descr="http://us.123rf.com/400wm/400/400/goodluz/goodluz1102/goodluz110200281/9032187-senior-hombre-mirando-pelo-en-espej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24744"/>
            <a:ext cx="3168352" cy="474659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8" name="Textfeld 9"/>
          <p:cNvSpPr txBox="1">
            <a:spLocks noChangeArrowheads="1"/>
          </p:cNvSpPr>
          <p:nvPr/>
        </p:nvSpPr>
        <p:spPr bwMode="auto">
          <a:xfrm>
            <a:off x="5000628" y="1285860"/>
            <a:ext cx="3167707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Das Auge hat an Glanz verloren,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man hat viel Fältchen, große Poren,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Man möchte aus der Haut' oft fahren,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sind nicht mehr, was wir mal waren.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8194" name="Picture 2" descr="http://akantilado.files.wordpress.com/2012/01/vej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44824"/>
            <a:ext cx="3339074" cy="286206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3"/>
          <p:cNvSpPr/>
          <p:nvPr/>
        </p:nvSpPr>
        <p:spPr>
          <a:xfrm>
            <a:off x="4857752" y="1428736"/>
            <a:ext cx="37444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Dann hat man auch noch außerdem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mit der Figur so ein Problem.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Das liegt am Essen und am Trinken,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weil zu viele Gaumenfreuden winken.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8" name="Grafik 7" descr="1232745557MnB6X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268759"/>
            <a:ext cx="2664296" cy="40021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3"/>
          <p:cNvSpPr/>
          <p:nvPr/>
        </p:nvSpPr>
        <p:spPr>
          <a:xfrm>
            <a:off x="4857752" y="857232"/>
            <a:ext cx="38576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Hat sich erst festgesetzt der Speck,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was man auch tut, der geht nicht weg.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Es ist nicht mehr wie einst im Mai,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die Damen/Herren gehen an uns vorbei.</a:t>
            </a:r>
          </a:p>
          <a:p>
            <a:pPr algn="ctr"/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Es will uns niemand mehr vernaschen,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man fasst uns höchstens in die Taschen.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Jetzt heißt es für das Alter sparen: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wir sind nicht mehr, was wir mal waren.</a:t>
            </a:r>
            <a:b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0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7" name="Grafik 6" descr="mujer-mayor-sonriente-thumb94083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268760"/>
            <a:ext cx="2774032" cy="41610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3"/>
          <p:cNvSpPr/>
          <p:nvPr/>
        </p:nvSpPr>
        <p:spPr>
          <a:xfrm>
            <a:off x="5072066" y="1071546"/>
            <a:ext cx="32941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Ich könnt' noch viele Dinge nennen,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die wir nicht mehr wie früher können.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Doch wiederum wird uns auch klar,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dass früher gar nichts besser war.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6" name="Grafik 5" descr="abuelos amor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340768"/>
            <a:ext cx="3207629" cy="388843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Grafik 6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3"/>
          <p:cNvSpPr/>
          <p:nvPr/>
        </p:nvSpPr>
        <p:spPr>
          <a:xfrm>
            <a:off x="4788024" y="1556792"/>
            <a:ext cx="40141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Für vieles, was wir heut' erleben,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braucht man ein bestimmtes Alter eben.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Wer's Herz hat auf dem rechten Fleck,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sich nicht' erregt bei jedem Dreck,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4098" name="Picture 2" descr="http://www.blogcdn.com/tecnopadres.aollatino.com/media/2010/03/persona-mayor-computadora-2.jpg"/>
          <p:cNvPicPr>
            <a:picLocks noChangeAspect="1" noChangeArrowheads="1"/>
          </p:cNvPicPr>
          <p:nvPr/>
        </p:nvPicPr>
        <p:blipFill>
          <a:blip r:embed="rId3" cstate="print"/>
          <a:srcRect r="14584"/>
          <a:stretch>
            <a:fillRect/>
          </a:stretch>
        </p:blipFill>
        <p:spPr bwMode="auto">
          <a:xfrm>
            <a:off x="539552" y="1916832"/>
            <a:ext cx="4067944" cy="33432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3"/>
          <p:cNvSpPr/>
          <p:nvPr/>
        </p:nvSpPr>
        <p:spPr>
          <a:xfrm>
            <a:off x="5214942" y="1142984"/>
            <a:ext cx="29340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wer's eben nimmt, so wie es ist,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und nicht gleich heult bei jedem Mist,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wer dankbar ist, dass er gesund,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sich dessen freut' zu jeder </a:t>
            </a:r>
            <a:r>
              <a:rPr lang="de-DE" sz="2400" dirty="0" err="1" smtClean="0">
                <a:solidFill>
                  <a:schemeClr val="bg1"/>
                </a:solidFill>
                <a:latin typeface="Harrington" pitchFamily="82" charset="0"/>
              </a:rPr>
              <a:t>Stund</a:t>
            </a: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`.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endParaRPr lang="de-DE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3074" name="Picture 2" descr="http://www.uned.es/pea-nutricion-y-dietetica-I/guia/etapas/tercera_edad/img/tercera-ed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88840"/>
            <a:ext cx="3168352" cy="254686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Grafik 2" descr="Bild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9275"/>
            <a:ext cx="4183062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3"/>
          <p:cNvSpPr/>
          <p:nvPr/>
        </p:nvSpPr>
        <p:spPr>
          <a:xfrm>
            <a:off x="5000628" y="714356"/>
            <a:ext cx="342503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/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Spaß hat auch an kleinen Dingen,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wer sich nicht muss zum Lachen zwingen,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dem macht's nichts aus zu offenbaren,</a:t>
            </a:r>
            <a:b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</a:br>
            <a:r>
              <a:rPr lang="de-DE" sz="2400" dirty="0" smtClean="0">
                <a:solidFill>
                  <a:schemeClr val="bg1"/>
                </a:solidFill>
                <a:latin typeface="Harrington" pitchFamily="82" charset="0"/>
              </a:rPr>
              <a:t>wir sind nicht mehr, was wir mal waren!</a:t>
            </a:r>
          </a:p>
          <a:p>
            <a:pPr algn="ctr"/>
            <a:endParaRPr lang="de-DE" sz="2400" dirty="0" smtClean="0"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r>
              <a:rPr lang="de-DE" sz="2000" dirty="0" smtClean="0">
                <a:solidFill>
                  <a:schemeClr val="bg1"/>
                </a:solidFill>
                <a:latin typeface="Harrington" pitchFamily="82" charset="0"/>
              </a:rPr>
              <a:t>(Autor unbekannt)</a:t>
            </a:r>
            <a:endParaRPr lang="de-DE" sz="20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2050" name="Picture 2" descr="http://sphotos-a.xx.fbcdn.net/hphotos-ash4/418378_204553379651817_89710023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888432" cy="298020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Grafik 5" descr="am-divider19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77764" y="2810868"/>
            <a:ext cx="5476875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1" descr="Rahm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Grafik 4" descr="Elderly couple walking across footbridge Photo GETT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50" y="908050"/>
            <a:ext cx="7115175" cy="50419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Textfeld 3"/>
          <p:cNvSpPr txBox="1"/>
          <p:nvPr/>
        </p:nvSpPr>
        <p:spPr>
          <a:xfrm>
            <a:off x="8702854" y="6581001"/>
            <a:ext cx="4411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>
                <a:solidFill>
                  <a:srgbClr val="FFCC66"/>
                </a:solidFill>
                <a:latin typeface="akaDora" pitchFamily="66" charset="0"/>
              </a:rPr>
              <a:t>Gritt</a:t>
            </a:r>
            <a:endParaRPr lang="de-DE" sz="1200" dirty="0">
              <a:solidFill>
                <a:srgbClr val="FFCC66"/>
              </a:solidFill>
              <a:latin typeface="akaDor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Bildschirmpräsentation (4:3)</PresentationFormat>
  <Paragraphs>21</Paragraphs>
  <Slides>18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19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cp:lastModifiedBy> </cp:lastModifiedBy>
  <cp:revision>3</cp:revision>
  <dcterms:created xsi:type="dcterms:W3CDTF">2010-06-22T14:28:20Z</dcterms:created>
  <dcterms:modified xsi:type="dcterms:W3CDTF">2013-07-12T18:03:35Z</dcterms:modified>
</cp:coreProperties>
</file>